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3B22C-EAC5-4DB3-956E-14A86A108A80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72A4-A378-463E-A93C-4EB3D0D6E3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574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2BAE9-200A-446D-AC74-B1F1786D4EB5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05970-D88E-448A-A3A5-5D8379006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51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3C270-C075-40F8-9C2D-7BFD0178D773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89C3-2A38-42AC-B23D-D9956D7835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88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A58AF-34D8-45A7-8D61-84CF02573DA4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FDE47-B93B-4C35-97D0-8E0619825C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618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CB19A-04C1-44F8-8569-E0B1A2CF966B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DD6A9-25C8-48AD-BB99-8CB423162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58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95D9-B239-4981-89C9-884F5E172828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54D63-AFA6-4F58-B2B8-FC9282FAF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3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98A51-8CC6-4A7B-A12C-E0D8D001604D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4C0B6-3602-48BB-9E24-13CDCF469B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949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9977-0B8A-4785-AFAD-0E7E0780F655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4BF05-0404-403A-9D85-308D4D066D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49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A66BB-5530-4244-BF96-ABFBC179A06B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9E584-5ADB-4037-805C-5540A7F56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67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AD324-35AB-465A-83BD-D47537498111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9E5F-31B0-46C1-91A7-04EEA2B4E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40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FDF1B-08F4-4C12-9FAB-BD6727335FB8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1A031-B2BF-4526-8498-B1D1B80576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67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3CDFA4-268F-4E48-820C-0553BC619A45}" type="datetimeFigureOut">
              <a:rPr lang="en-US"/>
              <a:pPr>
                <a:defRPr/>
              </a:pPr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90AB9A-E03D-480D-AA70-BDBB92E6D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2057400" y="3352800"/>
            <a:ext cx="6400800" cy="2819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2057400" y="0"/>
            <a:ext cx="6705600" cy="32766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Elbow Connector 4"/>
          <p:cNvCxnSpPr/>
          <p:nvPr/>
        </p:nvCxnSpPr>
        <p:spPr>
          <a:xfrm flipV="1">
            <a:off x="609600" y="5029200"/>
            <a:ext cx="2743200" cy="9144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533400" y="6019800"/>
            <a:ext cx="152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Cán sự</a:t>
            </a:r>
          </a:p>
          <a:p>
            <a:pPr eaLnBrk="1" hangingPunct="1"/>
            <a:r>
              <a:rPr lang="en-US">
                <a:latin typeface="Calibri" pitchFamily="34" charset="0"/>
              </a:rPr>
              <a:t>Kỹ thuật viên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2133600" y="5181600"/>
            <a:ext cx="152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Chuyên viên</a:t>
            </a:r>
          </a:p>
          <a:p>
            <a:pPr eaLnBrk="1" hangingPunct="1"/>
            <a:r>
              <a:rPr lang="en-US">
                <a:latin typeface="Calibri" pitchFamily="34" charset="0"/>
              </a:rPr>
              <a:t>Kỹ sư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2705100" y="3771900"/>
            <a:ext cx="1828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352800" y="4419600"/>
            <a:ext cx="914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/>
          <p:nvPr/>
        </p:nvCxnSpPr>
        <p:spPr>
          <a:xfrm flipV="1">
            <a:off x="4191000" y="3505200"/>
            <a:ext cx="3352800" cy="9144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18"/>
          <p:cNvSpPr txBox="1">
            <a:spLocks noChangeArrowheads="1"/>
          </p:cNvSpPr>
          <p:nvPr/>
        </p:nvSpPr>
        <p:spPr bwMode="auto">
          <a:xfrm>
            <a:off x="4343400" y="4572000"/>
            <a:ext cx="1905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Chuyên viên chính</a:t>
            </a:r>
          </a:p>
          <a:p>
            <a:pPr eaLnBrk="1" hangingPunct="1"/>
            <a:r>
              <a:rPr lang="en-US">
                <a:latin typeface="Calibri" pitchFamily="34" charset="0"/>
              </a:rPr>
              <a:t>Kỹ sư chính</a:t>
            </a:r>
          </a:p>
        </p:txBody>
      </p:sp>
      <p:sp>
        <p:nvSpPr>
          <p:cNvPr id="2059" name="TextBox 19"/>
          <p:cNvSpPr txBox="1">
            <a:spLocks noChangeArrowheads="1"/>
          </p:cNvSpPr>
          <p:nvPr/>
        </p:nvSpPr>
        <p:spPr bwMode="auto">
          <a:xfrm>
            <a:off x="6096000" y="3657600"/>
            <a:ext cx="2514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Chuyên viên cao cấp</a:t>
            </a:r>
          </a:p>
          <a:p>
            <a:pPr eaLnBrk="1" hangingPunct="1"/>
            <a:r>
              <a:rPr lang="en-US">
                <a:latin typeface="Calibri" pitchFamily="34" charset="0"/>
              </a:rPr>
              <a:t>Kỹ sư cao cấp</a:t>
            </a:r>
          </a:p>
        </p:txBody>
      </p:sp>
      <p:cxnSp>
        <p:nvCxnSpPr>
          <p:cNvPr id="23" name="Elbow Connector 22"/>
          <p:cNvCxnSpPr/>
          <p:nvPr/>
        </p:nvCxnSpPr>
        <p:spPr>
          <a:xfrm flipV="1">
            <a:off x="3886200" y="1752600"/>
            <a:ext cx="2362200" cy="13716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1" name="TextBox 23"/>
          <p:cNvSpPr txBox="1">
            <a:spLocks noChangeArrowheads="1"/>
          </p:cNvSpPr>
          <p:nvPr/>
        </p:nvSpPr>
        <p:spPr bwMode="auto">
          <a:xfrm>
            <a:off x="1676400" y="2362200"/>
            <a:ext cx="320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en-US">
                <a:latin typeface="Calibri" pitchFamily="34" charset="0"/>
              </a:rPr>
              <a:t>Phó phòng / phó quản đốc / phó giám đốc</a:t>
            </a:r>
          </a:p>
        </p:txBody>
      </p:sp>
      <p:sp>
        <p:nvSpPr>
          <p:cNvPr id="2062" name="TextBox 24"/>
          <p:cNvSpPr txBox="1">
            <a:spLocks noChangeArrowheads="1"/>
          </p:cNvSpPr>
          <p:nvPr/>
        </p:nvSpPr>
        <p:spPr bwMode="auto">
          <a:xfrm>
            <a:off x="4191000" y="990600"/>
            <a:ext cx="2362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Trưởng phòng / Quản đốc / Giám đốc</a:t>
            </a:r>
          </a:p>
        </p:txBody>
      </p:sp>
      <p:cxnSp>
        <p:nvCxnSpPr>
          <p:cNvPr id="27" name="Elbow Connector 26"/>
          <p:cNvCxnSpPr/>
          <p:nvPr/>
        </p:nvCxnSpPr>
        <p:spPr>
          <a:xfrm flipV="1">
            <a:off x="6172200" y="990600"/>
            <a:ext cx="990600" cy="762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TextBox 27"/>
          <p:cNvSpPr txBox="1">
            <a:spLocks noChangeArrowheads="1"/>
          </p:cNvSpPr>
          <p:nvPr/>
        </p:nvSpPr>
        <p:spPr bwMode="auto">
          <a:xfrm>
            <a:off x="6781800" y="45720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Phó tổng Giám đốc</a:t>
            </a:r>
          </a:p>
        </p:txBody>
      </p:sp>
      <p:sp>
        <p:nvSpPr>
          <p:cNvPr id="2065" name="TextBox 31"/>
          <p:cNvSpPr txBox="1">
            <a:spLocks noChangeArrowheads="1"/>
          </p:cNvSpPr>
          <p:nvPr/>
        </p:nvSpPr>
        <p:spPr bwMode="auto">
          <a:xfrm>
            <a:off x="4724400" y="1524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Cán bộ</a:t>
            </a:r>
          </a:p>
        </p:txBody>
      </p:sp>
      <p:sp>
        <p:nvSpPr>
          <p:cNvPr id="2066" name="TextBox 32"/>
          <p:cNvSpPr txBox="1">
            <a:spLocks noChangeArrowheads="1"/>
          </p:cNvSpPr>
          <p:nvPr/>
        </p:nvSpPr>
        <p:spPr bwMode="auto">
          <a:xfrm>
            <a:off x="5410200" y="5791200"/>
            <a:ext cx="2667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Chuyên viên / kỹ sư</a:t>
            </a:r>
          </a:p>
        </p:txBody>
      </p:sp>
      <p:sp>
        <p:nvSpPr>
          <p:cNvPr id="2067" name="TextBox 33"/>
          <p:cNvSpPr txBox="1">
            <a:spLocks noChangeArrowheads="1"/>
          </p:cNvSpPr>
          <p:nvPr/>
        </p:nvSpPr>
        <p:spPr bwMode="auto">
          <a:xfrm>
            <a:off x="381000" y="533400"/>
            <a:ext cx="9906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000" b="1">
                <a:solidFill>
                  <a:srgbClr val="0070C0"/>
                </a:solidFill>
                <a:latin typeface="Calibri" pitchFamily="34" charset="0"/>
              </a:rPr>
              <a:t>LỘ TRÌNH CÔNG DANH TRONG CÔNG TY NHÀ NƯỚC</a:t>
            </a:r>
          </a:p>
        </p:txBody>
      </p:sp>
      <p:sp>
        <p:nvSpPr>
          <p:cNvPr id="2068" name="TextBox 35"/>
          <p:cNvSpPr txBox="1">
            <a:spLocks noChangeArrowheads="1"/>
          </p:cNvSpPr>
          <p:nvPr/>
        </p:nvSpPr>
        <p:spPr bwMode="auto">
          <a:xfrm>
            <a:off x="609600" y="55626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2069" name="TextBox 36"/>
          <p:cNvSpPr txBox="1">
            <a:spLocks noChangeArrowheads="1"/>
          </p:cNvSpPr>
          <p:nvPr/>
        </p:nvSpPr>
        <p:spPr bwMode="auto">
          <a:xfrm>
            <a:off x="1981200" y="45720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2070" name="TextBox 37"/>
          <p:cNvSpPr txBox="1">
            <a:spLocks noChangeArrowheads="1"/>
          </p:cNvSpPr>
          <p:nvPr/>
        </p:nvSpPr>
        <p:spPr bwMode="auto">
          <a:xfrm>
            <a:off x="4267200" y="39624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2071" name="TextBox 38"/>
          <p:cNvSpPr txBox="1">
            <a:spLocks noChangeArrowheads="1"/>
          </p:cNvSpPr>
          <p:nvPr/>
        </p:nvSpPr>
        <p:spPr bwMode="auto">
          <a:xfrm>
            <a:off x="6019800" y="30480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2072" name="TextBox 39"/>
          <p:cNvSpPr txBox="1">
            <a:spLocks noChangeArrowheads="1"/>
          </p:cNvSpPr>
          <p:nvPr/>
        </p:nvSpPr>
        <p:spPr bwMode="auto">
          <a:xfrm>
            <a:off x="3886200" y="32004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2073" name="TextBox 40"/>
          <p:cNvSpPr txBox="1">
            <a:spLocks noChangeArrowheads="1"/>
          </p:cNvSpPr>
          <p:nvPr/>
        </p:nvSpPr>
        <p:spPr bwMode="auto">
          <a:xfrm>
            <a:off x="5334000" y="18288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Bậc 1 - 16</a:t>
            </a:r>
          </a:p>
        </p:txBody>
      </p:sp>
      <p:sp>
        <p:nvSpPr>
          <p:cNvPr id="45" name="Line Callout 3 (Border and Accent Bar) 44"/>
          <p:cNvSpPr/>
          <p:nvPr/>
        </p:nvSpPr>
        <p:spPr>
          <a:xfrm rot="10621749">
            <a:off x="457200" y="4267200"/>
            <a:ext cx="990600" cy="609600"/>
          </a:xfrm>
          <a:prstGeom prst="accent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-104030"/>
              <a:gd name="adj8" fmla="val -48920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75" name="TextBox 45"/>
          <p:cNvSpPr txBox="1">
            <a:spLocks noChangeArrowheads="1"/>
          </p:cNvSpPr>
          <p:nvPr/>
        </p:nvSpPr>
        <p:spPr bwMode="auto">
          <a:xfrm>
            <a:off x="228600" y="3886200"/>
            <a:ext cx="1143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400">
                <a:latin typeface="Calibri" pitchFamily="34" charset="0"/>
              </a:rPr>
              <a:t>Để lên cấp thì phải đạt yêu cầu và qua sát hạch</a:t>
            </a:r>
          </a:p>
        </p:txBody>
      </p:sp>
      <p:sp>
        <p:nvSpPr>
          <p:cNvPr id="47" name="Oval Callout 46"/>
          <p:cNvSpPr/>
          <p:nvPr/>
        </p:nvSpPr>
        <p:spPr>
          <a:xfrm>
            <a:off x="1981200" y="2971800"/>
            <a:ext cx="1600200" cy="609600"/>
          </a:xfrm>
          <a:prstGeom prst="wedgeEllipseCallout">
            <a:avLst>
              <a:gd name="adj1" fmla="val 48431"/>
              <a:gd name="adj2" fmla="val 98864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/>
              <a:t>Để lên cán bộ lại có bộ tiêu chí khác</a:t>
            </a:r>
          </a:p>
        </p:txBody>
      </p:sp>
      <p:sp>
        <p:nvSpPr>
          <p:cNvPr id="48" name="Line Callout 2 (Border and Accent Bar) 47"/>
          <p:cNvSpPr/>
          <p:nvPr/>
        </p:nvSpPr>
        <p:spPr>
          <a:xfrm>
            <a:off x="7086600" y="2590800"/>
            <a:ext cx="685800" cy="533400"/>
          </a:xfrm>
          <a:prstGeom prst="accentBorderCallout2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78" name="TextBox 48"/>
          <p:cNvSpPr txBox="1">
            <a:spLocks noChangeArrowheads="1"/>
          </p:cNvSpPr>
          <p:nvPr/>
        </p:nvSpPr>
        <p:spPr bwMode="auto">
          <a:xfrm>
            <a:off x="7086600" y="2362200"/>
            <a:ext cx="68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>
                <a:latin typeface="Calibri" pitchFamily="34" charset="0"/>
              </a:rPr>
              <a:t>Để lên bậc lại có 1 loạt các tiêu chí</a:t>
            </a:r>
          </a:p>
          <a:p>
            <a:pPr eaLnBrk="1" hangingPunct="1"/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795338"/>
            <a:ext cx="780097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457200" y="228600"/>
            <a:ext cx="5562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Mỗi 1 cấp lại có 5 – 16 bậc: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127</Words>
  <Application>Microsoft Office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Kinhcan24</dc:creator>
  <cp:lastModifiedBy>dell</cp:lastModifiedBy>
  <cp:revision>6</cp:revision>
  <dcterms:created xsi:type="dcterms:W3CDTF">2014-05-29T07:14:11Z</dcterms:created>
  <dcterms:modified xsi:type="dcterms:W3CDTF">2018-04-03T09:21:44Z</dcterms:modified>
</cp:coreProperties>
</file>